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88" r:id="rId3"/>
    <p:sldId id="290" r:id="rId4"/>
    <p:sldId id="263" r:id="rId5"/>
    <p:sldId id="287" r:id="rId6"/>
    <p:sldId id="306" r:id="rId7"/>
    <p:sldId id="262" r:id="rId8"/>
    <p:sldId id="283" r:id="rId9"/>
    <p:sldId id="289" r:id="rId10"/>
    <p:sldId id="293" r:id="rId11"/>
    <p:sldId id="294" r:id="rId12"/>
    <p:sldId id="291" r:id="rId13"/>
    <p:sldId id="292" r:id="rId14"/>
    <p:sldId id="295" r:id="rId15"/>
    <p:sldId id="296" r:id="rId16"/>
    <p:sldId id="302" r:id="rId17"/>
    <p:sldId id="303" r:id="rId18"/>
    <p:sldId id="304" r:id="rId19"/>
    <p:sldId id="305" r:id="rId20"/>
    <p:sldId id="298" r:id="rId21"/>
    <p:sldId id="299" r:id="rId22"/>
    <p:sldId id="269" r:id="rId23"/>
    <p:sldId id="273" r:id="rId24"/>
    <p:sldId id="284" r:id="rId25"/>
    <p:sldId id="285" r:id="rId26"/>
    <p:sldId id="301" r:id="rId27"/>
    <p:sldId id="300" r:id="rId28"/>
    <p:sldId id="259" r:id="rId29"/>
    <p:sldId id="264" r:id="rId30"/>
    <p:sldId id="265" r:id="rId31"/>
    <p:sldId id="267" r:id="rId32"/>
    <p:sldId id="268" r:id="rId33"/>
    <p:sldId id="270" r:id="rId34"/>
    <p:sldId id="271" r:id="rId35"/>
    <p:sldId id="272" r:id="rId36"/>
    <p:sldId id="274" r:id="rId37"/>
    <p:sldId id="275" r:id="rId38"/>
    <p:sldId id="260" r:id="rId39"/>
    <p:sldId id="261" r:id="rId40"/>
    <p:sldId id="276" r:id="rId41"/>
    <p:sldId id="282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709" autoAdjust="0"/>
  </p:normalViewPr>
  <p:slideViewPr>
    <p:cSldViewPr>
      <p:cViewPr>
        <p:scale>
          <a:sx n="90" d="100"/>
          <a:sy n="90" d="100"/>
        </p:scale>
        <p:origin x="-14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95D7A-5501-4C68-B778-CC4BAB1780E4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57B30-4802-4EC1-8D63-9801B75F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32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F718B0-C615-45C3-ADBC-F7F8A39D9E4C}" type="slidenum">
              <a:rPr lang="en-US"/>
              <a:pPr/>
              <a:t>2</a:t>
            </a:fld>
            <a:endParaRPr lang="en-US"/>
          </a:p>
        </p:txBody>
      </p:sp>
      <p:sp>
        <p:nvSpPr>
          <p:cNvPr id="716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/>
              </a:rPr>
              <a:t>Figure: 02-02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Metric Rulers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On ruler A, each division is 1 cm.  On ruler B, each division is 1 cm and each subdivision is 0.1 cm.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These rulers are not to scale, but they reflect the relationship of measurement precision to instrumentation precision.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41EEF5-7A49-4A55-BF08-C67425375E05}" type="slidenum">
              <a:rPr lang="en-US"/>
              <a:pPr/>
              <a:t>3</a:t>
            </a:fld>
            <a:endParaRPr lang="en-US"/>
          </a:p>
        </p:txBody>
      </p:sp>
      <p:sp>
        <p:nvSpPr>
          <p:cNvPr id="890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03-T01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Table 3.1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The Metric System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four basic metric (SI) units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63D12B-0249-46A5-8C15-CF72FB077BFA}" type="slidenum">
              <a:rPr lang="en-US"/>
              <a:pPr/>
              <a:t>6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2668AD-C364-4BFE-8F21-0F1C20B9364C}" type="slidenum">
              <a:rPr lang="en-US"/>
              <a:pPr/>
              <a:t>9</a:t>
            </a:fld>
            <a:endParaRPr lang="en-US"/>
          </a:p>
        </p:txBody>
      </p:sp>
      <p:sp>
        <p:nvSpPr>
          <p:cNvPr id="92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/>
              </a:rPr>
              <a:t>Figure: 02-03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Balances for Measuring Mass 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(a) A platform balance having an uncertainty of 0.1 g. (b) A beam balance having an uncertainty of 0.01 g. (c) An electronic balance having an uncertainty of 0.001 g.  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Many labs have all three kinds of balances in use.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5D82E5-300D-4E61-A2D3-DEB0A3F916ED}" type="slidenum">
              <a:rPr lang="en-US"/>
              <a:pPr/>
              <a:t>12</a:t>
            </a:fld>
            <a:endParaRPr lang="en-US"/>
          </a:p>
        </p:txBody>
      </p:sp>
      <p:sp>
        <p:nvSpPr>
          <p:cNvPr id="1536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/>
              </a:rPr>
              <a:t>Figure: 02-05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Measuring Volume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Graduated cylinders, syringes, burets, pipettes, and flasks are used to measure volume.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While graduated cylinders, syringes, and burets are calibrated to measure varying amounts of liquid, they are not as precise as those used to measure a fixed volume.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ED6F45-0D4E-4AC4-A475-113D403D930A}" type="slidenum">
              <a:rPr lang="en-US"/>
              <a:pPr/>
              <a:t>13</a:t>
            </a:fld>
            <a:endParaRPr lang="en-US"/>
          </a:p>
        </p:txBody>
      </p:sp>
      <p:sp>
        <p:nvSpPr>
          <p:cNvPr id="399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03-01-09UN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One Liter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A liter equals the volume of a cube 10 cm on a side, that is, 1000 cm</a:t>
            </a:r>
            <a:r>
              <a:rPr lang="en-US" baseline="30000">
                <a:solidFill>
                  <a:srgbClr val="000000"/>
                </a:solidFill>
                <a:latin typeface="Geneva" pitchFamily="4" charset="0"/>
              </a:rPr>
              <a:t>3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.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This diagram is useful in explaining the difference between a length unit conversion (1 in = 2.54 cm) and a volume conversion ( (1 in)</a:t>
            </a:r>
            <a:r>
              <a:rPr lang="en-US" baseline="30000">
                <a:solidFill>
                  <a:srgbClr val="000000"/>
                </a:solidFill>
                <a:latin typeface="Geneva" pitchFamily="4" charset="0"/>
              </a:rPr>
              <a:t>3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 = (2.54 cm)</a:t>
            </a:r>
            <a:r>
              <a:rPr lang="en-US" baseline="30000">
                <a:solidFill>
                  <a:srgbClr val="000000"/>
                </a:solidFill>
                <a:latin typeface="Geneva" pitchFamily="4" charset="0"/>
              </a:rPr>
              <a:t>3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E3DD1-2047-4164-B263-B1CCB6D83875}" type="datetimeFigureOut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D3000-B519-4048-8945-CC1EEEF0F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6363A-875E-42B2-A126-FC286EA54582}" type="datetimeFigureOut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646BE-3A40-4D28-9ADE-8FECE053F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F6432-7F62-4886-A399-C065577F5F58}" type="datetimeFigureOut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C19CD-7A3B-403D-8604-A95C57F32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4C424-DCD5-444F-86BB-DFAA55FC8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9663C-8CFD-462A-8127-4E1CC9FDB928}" type="datetimeFigureOut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39C54-32C9-4E56-B38A-D575EE772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0525C-1F57-4900-812A-CD85281790A9}" type="datetimeFigureOut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F96CD-CFAA-480C-BDF9-C4B18CC9A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8A44E-0133-42F6-844B-E3D1D83F7D3B}" type="datetimeFigureOut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AAB81-BB18-4121-B998-FB1AE2409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F03F-B4EC-4627-AF79-C1326B29C4D1}" type="datetimeFigureOut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D4F5B-1F08-4332-88C0-1366CF2D2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C675B-F278-4957-8304-A83EE0A568E6}" type="datetimeFigureOut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9AAE8-BCED-4120-AF23-73E5A9054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77F3D-46A0-4A83-8B92-3CB0F240DE34}" type="datetimeFigureOut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2E405-941B-485E-8A58-EB91458F7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9803A-984E-43B4-808E-59EB3EFC332B}" type="datetimeFigureOut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65E7D-1DE4-4CAB-BD71-E9D65C34A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44A25-4009-45E2-91F2-607BB728ABE8}" type="datetimeFigureOut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496CA-8084-40B9-988F-091B5F0FD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E2ADC1-51DE-4DF9-98A5-DB6AF0A62AF7}" type="datetimeFigureOut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0A5C51-7495-4CE6-A444-902B309C6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841375"/>
          </a:xfrm>
        </p:spPr>
        <p:txBody>
          <a:bodyPr/>
          <a:lstStyle/>
          <a:p>
            <a:pPr eaLnBrk="1" hangingPunct="1"/>
            <a:r>
              <a:rPr lang="en-US" dirty="0" smtClean="0"/>
              <a:t>Standards for Measurement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295400"/>
            <a:ext cx="6400800" cy="54622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Chapter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5549" y="1905000"/>
            <a:ext cx="3352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Outline</a:t>
            </a:r>
          </a:p>
          <a:p>
            <a:pPr marL="400050" indent="-400050">
              <a:buAutoNum type="romanUcPeriod"/>
            </a:pPr>
            <a:r>
              <a:rPr lang="en-US" dirty="0" smtClean="0"/>
              <a:t>Measurements</a:t>
            </a:r>
          </a:p>
          <a:p>
            <a:pPr marL="857250" lvl="1" indent="-400050">
              <a:buFont typeface="+mj-lt"/>
              <a:buAutoNum type="alphaUcPeriod"/>
            </a:pPr>
            <a:r>
              <a:rPr lang="en-US" dirty="0" smtClean="0"/>
              <a:t>Metric/SI System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dirty="0" smtClean="0"/>
              <a:t>Prefixes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dirty="0" smtClean="0"/>
              <a:t>Equalities </a:t>
            </a:r>
          </a:p>
          <a:p>
            <a:pPr marL="857250" lvl="1" indent="-400050">
              <a:buAutoNum type="alphaUcPeriod"/>
            </a:pPr>
            <a:r>
              <a:rPr lang="en-US" dirty="0" smtClean="0"/>
              <a:t>Types: 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dirty="0" smtClean="0"/>
              <a:t>Mass/Weight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dirty="0" smtClean="0"/>
              <a:t>Length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dirty="0" smtClean="0"/>
              <a:t>Time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dirty="0" smtClean="0"/>
              <a:t>Volume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dirty="0" smtClean="0"/>
              <a:t>Temperature</a:t>
            </a:r>
          </a:p>
          <a:p>
            <a:pPr marL="400050" indent="-400050">
              <a:buAutoNum type="romanUcPeriod"/>
            </a:pPr>
            <a:r>
              <a:rPr lang="en-US" dirty="0" smtClean="0"/>
              <a:t>Dimensional Analysis</a:t>
            </a:r>
          </a:p>
          <a:p>
            <a:pPr marL="400050" indent="-400050">
              <a:buAutoNum type="romanUcPeriod"/>
            </a:pPr>
            <a:r>
              <a:rPr lang="en-US" dirty="0" smtClean="0"/>
              <a:t>Density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 Analysis</a:t>
            </a:r>
            <a:br>
              <a:rPr lang="en-US" dirty="0" smtClean="0"/>
            </a:br>
            <a:r>
              <a:rPr lang="en-US" dirty="0" smtClean="0"/>
              <a:t>Mass conversions</a:t>
            </a:r>
            <a:endParaRPr lang="en-US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If someone weighs 53.8 kg, how much is this in pounds?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 Analysis</a:t>
            </a:r>
            <a:br>
              <a:rPr lang="en-US" dirty="0" smtClean="0"/>
            </a:br>
            <a:r>
              <a:rPr lang="en-US" dirty="0" smtClean="0"/>
              <a:t>Time conversions</a:t>
            </a:r>
            <a:endParaRPr lang="en-US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many days are in 2.5 decades?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291465"/>
            <a:ext cx="9029700" cy="627507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90600"/>
            <a:ext cx="6638925" cy="5597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dirty="0" smtClean="0"/>
              <a:t>How is a liter related to length measurements? </a:t>
            </a:r>
            <a:endParaRPr lang="en-US" sz="3200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 Analysis</a:t>
            </a:r>
            <a:br>
              <a:rPr lang="en-US" dirty="0" smtClean="0"/>
            </a:br>
            <a:r>
              <a:rPr lang="en-US" dirty="0" smtClean="0"/>
              <a:t>Volume conversions</a:t>
            </a:r>
            <a:endParaRPr lang="en-US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many fluid ounces (fl. oz.) are in a 355 mL can of soda</a:t>
            </a:r>
            <a:r>
              <a:rPr lang="en-US" smtClean="0"/>
              <a:t>?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 Analysis</a:t>
            </a:r>
            <a:br>
              <a:rPr lang="en-US" dirty="0" smtClean="0"/>
            </a:br>
            <a:r>
              <a:rPr lang="en-US" dirty="0" smtClean="0"/>
              <a:t>Volume conversions</a:t>
            </a:r>
            <a:endParaRPr lang="en-US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sheet of aluminum has dimensions of 2.50 cm by 1.00 cm by 0.00150 cm. </a:t>
            </a:r>
          </a:p>
          <a:p>
            <a:pPr marL="514350" indent="-514350" eaLnBrk="1" hangingPunct="1">
              <a:buFont typeface="+mj-lt"/>
              <a:buAutoNum type="alphaLcParenR"/>
            </a:pPr>
            <a:r>
              <a:rPr lang="en-US" dirty="0" smtClean="0"/>
              <a:t>What is the volume in cubic centimeters?</a:t>
            </a:r>
          </a:p>
          <a:p>
            <a:pPr marL="514350" indent="-514350" eaLnBrk="1" hangingPunct="1">
              <a:buFont typeface="+mj-lt"/>
              <a:buAutoNum type="alphaLcParenR"/>
            </a:pPr>
            <a:r>
              <a:rPr lang="en-US" dirty="0"/>
              <a:t>What is the volume in cubic millimeters?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_05_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852377"/>
            <a:ext cx="5553952" cy="5808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600" dirty="0" smtClean="0"/>
              <a:t>How do the temperature scales compare?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1432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Example – Temperature Conversions</a:t>
            </a:r>
            <a:endParaRPr lang="en-US" sz="4300" dirty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young woman recovered from extreme hypothermia, during which her temperature had dropped to 20.6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C.</a:t>
            </a:r>
            <a:r>
              <a:rPr lang="en-US" dirty="0" smtClean="0"/>
              <a:t>  </a:t>
            </a:r>
          </a:p>
          <a:p>
            <a:pPr eaLnBrk="1" hangingPunct="1"/>
            <a:r>
              <a:rPr lang="en-US" dirty="0" smtClean="0"/>
              <a:t>What was her temperature on the Fahrenheit scale? 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0759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Example – Temperature Conversions</a:t>
            </a:r>
            <a:endParaRPr lang="en-US" sz="4300" dirty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young woman recovered from extreme hypothermia, during which her temperature had dropped to 20.6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C.</a:t>
            </a:r>
            <a:r>
              <a:rPr lang="en-US" dirty="0" smtClean="0"/>
              <a:t>  </a:t>
            </a:r>
          </a:p>
          <a:p>
            <a:pPr eaLnBrk="1" hangingPunct="1"/>
            <a:r>
              <a:rPr lang="en-US" dirty="0" smtClean="0"/>
              <a:t>What was her temperature on the Kelvin scale?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7210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4300" dirty="0" smtClean="0"/>
              <a:t>Example – Temperature Conversions</a:t>
            </a:r>
            <a:endParaRPr lang="en-US" sz="4300" dirty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/>
            <a:r>
              <a:rPr lang="en-US" dirty="0" smtClean="0"/>
              <a:t>A 4-year-old child has a temperature of 38.7</a:t>
            </a:r>
            <a:r>
              <a:rPr lang="en-US" baseline="30000" dirty="0" smtClean="0"/>
              <a:t>o</a:t>
            </a:r>
            <a:r>
              <a:rPr lang="en-US" dirty="0" smtClean="0"/>
              <a:t>C.  Since high fevers cause convulsions in children, it is recommended that Phenobarbital be given if the temperature exceeds 101.0</a:t>
            </a:r>
            <a:r>
              <a:rPr lang="en-US" baseline="30000" dirty="0" smtClean="0"/>
              <a:t>o</a:t>
            </a:r>
            <a:r>
              <a:rPr lang="en-US" dirty="0" smtClean="0"/>
              <a:t>F.  Should Phenobarbital be given now?</a:t>
            </a:r>
          </a:p>
          <a:p>
            <a:pPr marL="514350" indent="-514350" eaLnBrk="1" hangingPunct="1">
              <a:buAutoNum type="alphaUcPeriod"/>
            </a:pPr>
            <a:r>
              <a:rPr lang="en-US" dirty="0" smtClean="0"/>
              <a:t>Yes</a:t>
            </a:r>
          </a:p>
          <a:p>
            <a:pPr marL="514350" indent="-514350" eaLnBrk="1" hangingPunct="1">
              <a:buAutoNum type="alphaUcPeriod"/>
            </a:pPr>
            <a:r>
              <a:rPr lang="en-US" dirty="0" smtClean="0"/>
              <a:t>No</a:t>
            </a:r>
          </a:p>
          <a:p>
            <a:pPr marL="514350" indent="-514350" eaLnBrk="1" hangingPunct="1">
              <a:buAutoNum type="alphaUcPeriod"/>
            </a:pPr>
            <a:r>
              <a:rPr lang="en-US" dirty="0" smtClean="0"/>
              <a:t>Not enough information</a:t>
            </a:r>
          </a:p>
          <a:p>
            <a:pPr marL="514350" indent="-514350"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4722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74" y="1295400"/>
            <a:ext cx="9029700" cy="50406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2000" dirty="0" smtClean="0"/>
              <a:t>How long is the candy cane to the correct number of significant figures? </a:t>
            </a:r>
            <a:endParaRPr lang="en-US" sz="200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 Analysis</a:t>
            </a:r>
            <a:br>
              <a:rPr lang="en-US" dirty="0" smtClean="0"/>
            </a:br>
            <a:r>
              <a:rPr lang="en-US" dirty="0" smtClean="0"/>
              <a:t>Percent concept</a:t>
            </a:r>
            <a:endParaRPr lang="en-US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percent iron is in stainless steel, if there are 11.176 g of iron in a 12.700 g sample of steel?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 Analysis</a:t>
            </a:r>
            <a:br>
              <a:rPr lang="en-US" dirty="0" smtClean="0"/>
            </a:br>
            <a:r>
              <a:rPr lang="en-US" dirty="0" smtClean="0"/>
              <a:t>Percent concept</a:t>
            </a:r>
            <a:endParaRPr lang="en-US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Table salt, sodium chloride (</a:t>
            </a:r>
            <a:r>
              <a:rPr lang="en-US" dirty="0" err="1" smtClean="0"/>
              <a:t>NaCl</a:t>
            </a:r>
            <a:r>
              <a:rPr lang="en-US" dirty="0" smtClean="0"/>
              <a:t>), is composed of 39.3% sodium and 60.7% chlorine. Calculate the mass of sodium in 0.500 g of salt.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 Analysis</a:t>
            </a:r>
            <a:br>
              <a:rPr lang="en-US" dirty="0" smtClean="0"/>
            </a:br>
            <a:r>
              <a:rPr lang="en-US" dirty="0" smtClean="0"/>
              <a:t>Parts per million</a:t>
            </a:r>
            <a:endParaRPr lang="en-US" dirty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daily dose of </a:t>
            </a:r>
            <a:r>
              <a:rPr lang="en-US" dirty="0" err="1" smtClean="0"/>
              <a:t>ampicillin</a:t>
            </a:r>
            <a:r>
              <a:rPr lang="en-US" dirty="0" smtClean="0"/>
              <a:t> for the treatment of an ear infection is 115 mg/kg body weight (115 </a:t>
            </a:r>
            <a:r>
              <a:rPr lang="en-US" dirty="0" err="1" smtClean="0"/>
              <a:t>ppm</a:t>
            </a:r>
            <a:r>
              <a:rPr lang="en-US" dirty="0" smtClean="0"/>
              <a:t>).  What is the daily dose for a 34-lb toddler?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219200" y="457200"/>
          <a:ext cx="6096000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3" imgW="1104840" imgH="393480" progId="Equation.3">
                  <p:embed/>
                </p:oleObj>
              </mc:Choice>
              <mc:Fallback>
                <p:oleObj name="Equation" r:id="rId3" imgW="110484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57200"/>
                        <a:ext cx="6096000" cy="217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2" descr="02_11_Figur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998788"/>
            <a:ext cx="7089775" cy="385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Which cube has the greater density?</a:t>
            </a:r>
          </a:p>
        </p:txBody>
      </p:sp>
      <p:pic>
        <p:nvPicPr>
          <p:cNvPr id="22531" name="Content Placeholder 3" descr="02_Pg46_UnFigure_2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3273" y="1600200"/>
            <a:ext cx="4006454" cy="452596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r>
                  <a:rPr lang="en-US" dirty="0" smtClean="0"/>
                  <a:t>Green cube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𝑚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𝐷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2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Which cube has the greater density?</a:t>
            </a:r>
          </a:p>
        </p:txBody>
      </p:sp>
      <p:pic>
        <p:nvPicPr>
          <p:cNvPr id="23555" name="Content Placeholder 3" descr="02_Pg46_UnFigure_2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6912" y="1600200"/>
            <a:ext cx="3919176" cy="452596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r>
                  <a:rPr lang="en-US" dirty="0" smtClean="0"/>
                  <a:t>Gray cube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𝛼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2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 Analysis</a:t>
            </a:r>
            <a:br>
              <a:rPr lang="en-US" dirty="0" smtClean="0"/>
            </a:br>
            <a:r>
              <a:rPr lang="en-US" dirty="0" smtClean="0"/>
              <a:t>Density</a:t>
            </a:r>
            <a:endParaRPr lang="en-US" dirty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 bottle containing 325 g of cleaning solution has fallen and broken on the floor.  If the solution in the bottle has a density of 0.850 g/</a:t>
            </a:r>
            <a:r>
              <a:rPr lang="en-US" sz="2800" dirty="0" err="1" smtClean="0"/>
              <a:t>mL</a:t>
            </a:r>
            <a:r>
              <a:rPr lang="en-US" sz="2800" dirty="0" smtClean="0"/>
              <a:t>, what volume of solution needs to be cleaned up?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 Analysis</a:t>
            </a:r>
            <a:br>
              <a:rPr lang="en-US" dirty="0" smtClean="0"/>
            </a:br>
            <a:r>
              <a:rPr lang="en-US" dirty="0" smtClean="0"/>
              <a:t>Density</a:t>
            </a:r>
            <a:endParaRPr lang="en-US" dirty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density of gasoline is 0.69 g/</a:t>
            </a:r>
            <a:r>
              <a:rPr lang="en-US" sz="2800" dirty="0" err="1" smtClean="0"/>
              <a:t>mL.</a:t>
            </a:r>
            <a:r>
              <a:rPr lang="en-US" sz="2800" dirty="0" smtClean="0"/>
              <a:t> If 15.0 gallons of gas is pumped, how many grams is that?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971800"/>
          </a:xfrm>
        </p:spPr>
        <p:txBody>
          <a:bodyPr/>
          <a:lstStyle/>
          <a:p>
            <a:pPr eaLnBrk="1" hangingPunct="1"/>
            <a:r>
              <a:rPr lang="en-US" smtClean="0"/>
              <a:t>How many inches are in 6.27 yds?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You have just won 2410 nickels in Las Vegas.  How many $3 chips can you get to play with?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4038600"/>
          </a:xfrm>
        </p:spPr>
        <p:txBody>
          <a:bodyPr/>
          <a:lstStyle/>
          <a:p>
            <a:pPr eaLnBrk="1" hangingPunct="1"/>
            <a:r>
              <a:rPr lang="en-US" smtClean="0"/>
              <a:t>Convert 4.6 cm to nm.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Convert 750 ml to L.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A glass of orange juice contains 0.85 dL of juice.  How many milliliters of orange juice is that?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1920240"/>
            <a:ext cx="9029700" cy="30175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eaLnBrk="1" hangingPunct="1"/>
            <a:r>
              <a:rPr lang="en-US" dirty="0" smtClean="0"/>
              <a:t>The recommended daily allowance of phosphorus for an adult male is 800 mg.  How many grams of phosphorus are recommended?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A student's height is 175 cm.  How tall is the student in meters?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 hummingbird has a mass of 0.0055 kg.  What is the mass of the hummingbird in grams?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Useful Conversion Factors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505200"/>
          </a:xfrm>
        </p:spPr>
        <p:txBody>
          <a:bodyPr/>
          <a:lstStyle/>
          <a:p>
            <a:pPr eaLnBrk="1" hangingPunct="1"/>
            <a:r>
              <a:rPr lang="en-US" smtClean="0">
                <a:ea typeface="Batang" pitchFamily="18" charset="-127"/>
              </a:rPr>
              <a:t>1 in = 2.54 cm</a:t>
            </a:r>
          </a:p>
          <a:p>
            <a:pPr eaLnBrk="1" hangingPunct="1">
              <a:buFontTx/>
              <a:buNone/>
            </a:pPr>
            <a:endParaRPr lang="en-US" smtClean="0">
              <a:ea typeface="Batang" pitchFamily="18" charset="-127"/>
            </a:endParaRPr>
          </a:p>
          <a:p>
            <a:pPr eaLnBrk="1" hangingPunct="1"/>
            <a:r>
              <a:rPr lang="en-US" smtClean="0">
                <a:ea typeface="Batang" pitchFamily="18" charset="-127"/>
              </a:rPr>
              <a:t>1lb = 454 g 		or	1 kg = 2.20 lb</a:t>
            </a:r>
          </a:p>
          <a:p>
            <a:pPr eaLnBrk="1" hangingPunct="1">
              <a:buFontTx/>
              <a:buNone/>
            </a:pPr>
            <a:endParaRPr lang="en-US" smtClean="0">
              <a:ea typeface="Batang" pitchFamily="18" charset="-127"/>
            </a:endParaRPr>
          </a:p>
          <a:p>
            <a:pPr eaLnBrk="1" hangingPunct="1"/>
            <a:r>
              <a:rPr lang="en-US" smtClean="0">
                <a:ea typeface="Batang" pitchFamily="18" charset="-127"/>
              </a:rPr>
              <a:t>1 qt = 946 ml		or	1 L = 1.06 qt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3886200"/>
          </a:xfrm>
        </p:spPr>
        <p:txBody>
          <a:bodyPr/>
          <a:lstStyle/>
          <a:p>
            <a:pPr eaLnBrk="1" hangingPunct="1"/>
            <a:r>
              <a:rPr lang="en-US" dirty="0" smtClean="0"/>
              <a:t>A person is 60.0 in tall.  What is this height in cm?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If someone weighs 80.7 kg, how much is this in pounds?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2438400"/>
          </a:xfrm>
        </p:spPr>
        <p:txBody>
          <a:bodyPr/>
          <a:lstStyle/>
          <a:p>
            <a:pPr eaLnBrk="1" hangingPunct="1"/>
            <a:r>
              <a:rPr lang="en-US" smtClean="0"/>
              <a:t>A person on a diet has been losing weight at the rate of 3.5 lb. per week.  If the person has been on the diet for 6 weeks, how many kilograms were lost?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362200"/>
          </a:xfrm>
        </p:spPr>
        <p:txBody>
          <a:bodyPr/>
          <a:lstStyle/>
          <a:p>
            <a:pPr eaLnBrk="1" hangingPunct="1"/>
            <a:r>
              <a:rPr lang="en-US" smtClean="0"/>
              <a:t>A plastics manufacturing plant uses 3.3 tons of oil per week.  If oil costs $4.65/kg, how much will 1 years worth of oil cost the plastics manufacturer?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00200"/>
          </a:xfrm>
        </p:spPr>
        <p:txBody>
          <a:bodyPr/>
          <a:lstStyle/>
          <a:p>
            <a:pPr eaLnBrk="1" hangingPunct="1"/>
            <a:r>
              <a:rPr lang="en-US" smtClean="0"/>
              <a:t>Mercury has a density of 13.6 g per mL.  What is the density of mercury in lbs. per gallon?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4114800"/>
          </a:xfrm>
        </p:spPr>
        <p:txBody>
          <a:bodyPr/>
          <a:lstStyle/>
          <a:p>
            <a:pPr eaLnBrk="1" hangingPunct="1"/>
            <a:r>
              <a:rPr lang="en-US" smtClean="0"/>
              <a:t>Ebony is a dark hard wood.  A rectangular piece of ebony has a mass of 522g and a volume of 435 cm</a:t>
            </a:r>
            <a:r>
              <a:rPr lang="en-US" baseline="30000" smtClean="0"/>
              <a:t>3</a:t>
            </a:r>
            <a:r>
              <a:rPr lang="en-US" smtClean="0"/>
              <a:t>.  Find the density of ebony.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Gasoline has a density of 0.68 g/mL.  What is the mass of 90.5 mL of gasoline?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229600" cy="3962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 bottle containing 325 g of cleaning solution has fallen and broken on the floor.  If the solution in the bottle has a density of 0.850 g/</a:t>
            </a:r>
            <a:r>
              <a:rPr lang="en-US" sz="2800" dirty="0" err="1" smtClean="0"/>
              <a:t>mL</a:t>
            </a:r>
            <a:r>
              <a:rPr lang="en-US" sz="2800" dirty="0" smtClean="0"/>
              <a:t>, what volume of solution needs to be cleaned up?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A fish tank holds 30.0 gal of water.  Using a density of 1.0 g/</a:t>
            </a:r>
            <a:r>
              <a:rPr lang="en-US" sz="2800" dirty="0" err="1" smtClean="0"/>
              <a:t>mL</a:t>
            </a:r>
            <a:r>
              <a:rPr lang="en-US" sz="2800" dirty="0" smtClean="0"/>
              <a:t> for water, determine the number of pounds of water in the fish tank.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Percentage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 sample of sugar weighing 2.47 g contains 0.988g of carbon.  What is the mass % carbon in sugar?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914400" y="1981200"/>
          <a:ext cx="7620000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3" imgW="1841400" imgH="393480" progId="Equation.3">
                  <p:embed/>
                </p:oleObj>
              </mc:Choice>
              <mc:Fallback>
                <p:oleObj name="Equation" r:id="rId3" imgW="18414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81200"/>
                        <a:ext cx="7620000" cy="162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Percentage (cont.)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Dr. Willard’s Chem115 class began with 127 students.  Of the original enrollment, 11.2% received a final grade A.  How many students earned an A?</a:t>
            </a:r>
          </a:p>
          <a:p>
            <a:pPr eaLnBrk="1" hangingPunct="1"/>
            <a:r>
              <a:rPr lang="en-US" smtClean="0"/>
              <a:t>Water is composed of 11.2% H and 88.8% O.  What is the mass of water contains 15.0 g of O?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0" y="2419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19" name="Rectangle 87"/>
          <p:cNvSpPr>
            <a:spLocks noChangeArrowheads="1"/>
          </p:cNvSpPr>
          <p:nvPr/>
        </p:nvSpPr>
        <p:spPr bwMode="auto">
          <a:xfrm>
            <a:off x="0" y="443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0" name="Rectangle 88"/>
          <p:cNvSpPr>
            <a:spLocks noChangeArrowheads="1"/>
          </p:cNvSpPr>
          <p:nvPr/>
        </p:nvSpPr>
        <p:spPr bwMode="auto">
          <a:xfrm>
            <a:off x="0" y="2297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22701" name="Group 17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804988"/>
                <a:gridCol w="963612"/>
                <a:gridCol w="5461000"/>
              </a:tblGrid>
              <a:tr h="704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kilo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or 1000 base units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deci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or 0.1 base units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centi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-2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or 0.01 base units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milli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-3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or 0.001 base units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micro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-6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or 0.000 001 base units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1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nano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-9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or 0.000 000 001 base units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7" name="Rectangle 172"/>
          <p:cNvSpPr>
            <a:spLocks noChangeArrowheads="1"/>
          </p:cNvSpPr>
          <p:nvPr/>
        </p:nvSpPr>
        <p:spPr bwMode="auto">
          <a:xfrm>
            <a:off x="0" y="4559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48" name="Rectangle 1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Metric prefixes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Jodi, a sculptor, has prepared a mold for casting a bronze figure.  The figure has a volume of 325 mL.  If bronze has a density of 7.8 g/mL and Jodi likes to use 90.0% of the bronze melted (she sometimes spills), how many ounces of bronze does Jodi need to melt in the preparation of the bronze figure.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Squared units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poster has an area of 2 yd</a:t>
            </a:r>
            <a:r>
              <a:rPr lang="en-US" baseline="30000" dirty="0" smtClean="0"/>
              <a:t>2</a:t>
            </a:r>
            <a:r>
              <a:rPr lang="en-US" dirty="0" smtClean="0"/>
              <a:t>.  What is the area of the poster in ft</a:t>
            </a:r>
            <a:r>
              <a:rPr lang="en-US" baseline="30000" dirty="0" smtClean="0"/>
              <a:t>2</a:t>
            </a:r>
            <a:r>
              <a:rPr lang="en-US" dirty="0" smtClean="0"/>
              <a:t>?</a:t>
            </a:r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0" y="2419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19" name="Rectangle 87"/>
          <p:cNvSpPr>
            <a:spLocks noChangeArrowheads="1"/>
          </p:cNvSpPr>
          <p:nvPr/>
        </p:nvSpPr>
        <p:spPr bwMode="auto">
          <a:xfrm>
            <a:off x="0" y="443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0" name="Rectangle 88"/>
          <p:cNvSpPr>
            <a:spLocks noChangeArrowheads="1"/>
          </p:cNvSpPr>
          <p:nvPr/>
        </p:nvSpPr>
        <p:spPr bwMode="auto">
          <a:xfrm>
            <a:off x="0" y="2297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22701" name="Group 17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804988"/>
                <a:gridCol w="963612"/>
                <a:gridCol w="5461000"/>
              </a:tblGrid>
              <a:tr h="704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kilo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lackadder ITC" pitchFamily="82" charset="0"/>
                          <a:cs typeface="Times New Roman" pitchFamily="18" charset="0"/>
                        </a:rPr>
                        <a:t>unit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lackadder ITC" pitchFamily="82" charset="0"/>
                          <a:cs typeface="Times New Roman" pitchFamily="18" charset="0"/>
                        </a:rPr>
                        <a:t> =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1000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lackadder ITC" pitchFamily="82" charset="0"/>
                          <a:cs typeface="Times New Roman" pitchFamily="18" charset="0"/>
                        </a:rPr>
                        <a:t>unit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lackadder ITC" pitchFamily="8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deci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lackadder ITC" pitchFamily="82" charset="0"/>
                          <a:cs typeface="Times New Roman" pitchFamily="18" charset="0"/>
                        </a:rPr>
                        <a:t>unit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= 1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lackadder ITC" pitchFamily="82" charset="0"/>
                          <a:cs typeface="Times New Roman" pitchFamily="18" charset="0"/>
                        </a:rPr>
                        <a:t>unit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centi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lackadder ITC" pitchFamily="82" charset="0"/>
                          <a:cs typeface="Times New Roman" pitchFamily="18" charset="0"/>
                        </a:rPr>
                        <a:t>unit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= 1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lackadder ITC" pitchFamily="82" charset="0"/>
                          <a:cs typeface="Times New Roman" pitchFamily="18" charset="0"/>
                        </a:rPr>
                        <a:t>unit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milli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1000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lackadder ITC" pitchFamily="82" charset="0"/>
                          <a:cs typeface="Times New Roman" pitchFamily="18" charset="0"/>
                        </a:rPr>
                        <a:t>unit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= 1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lackadder ITC" pitchFamily="82" charset="0"/>
                          <a:cs typeface="Times New Roman" pitchFamily="18" charset="0"/>
                        </a:rPr>
                        <a:t>unit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micro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1,000,000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lackadder ITC" pitchFamily="82" charset="0"/>
                          <a:cs typeface="Times New Roman" pitchFamily="18" charset="0"/>
                        </a:rPr>
                        <a:t>unit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= 1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lackadder ITC" pitchFamily="82" charset="0"/>
                          <a:cs typeface="Times New Roman" pitchFamily="18" charset="0"/>
                        </a:rPr>
                        <a:t>unit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1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nano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1,000,000,000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lackadder ITC" pitchFamily="82" charset="0"/>
                          <a:cs typeface="Times New Roman" pitchFamily="18" charset="0"/>
                        </a:rPr>
                        <a:t>unit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= 1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lackadder ITC" pitchFamily="82" charset="0"/>
                          <a:cs typeface="Times New Roman" pitchFamily="18" charset="0"/>
                        </a:rPr>
                        <a:t>unit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7" name="Rectangle 172"/>
          <p:cNvSpPr>
            <a:spLocks noChangeArrowheads="1"/>
          </p:cNvSpPr>
          <p:nvPr/>
        </p:nvSpPr>
        <p:spPr bwMode="auto">
          <a:xfrm>
            <a:off x="0" y="4559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48" name="Rectangle 1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Metric prefixes again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hein14e_tab_02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003300"/>
            <a:ext cx="8312150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53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Units of Measure</a:t>
            </a: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0" y="2316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6" name="Rectangle 136"/>
          <p:cNvSpPr>
            <a:spLocks noChangeArrowheads="1"/>
          </p:cNvSpPr>
          <p:nvPr/>
        </p:nvSpPr>
        <p:spPr bwMode="auto">
          <a:xfrm>
            <a:off x="0" y="454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8198" name="Picture 6" descr="02_Pg18_UnFigure_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7113588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ein14e_tab_02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56025"/>
            <a:ext cx="8367713" cy="310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Content Placeholder 3" descr="02_09_Table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43000"/>
            <a:ext cx="9144000" cy="407987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8745" y="57150"/>
            <a:ext cx="6366510" cy="674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1323</Words>
  <Application>Microsoft Office PowerPoint</Application>
  <PresentationFormat>On-screen Show (4:3)</PresentationFormat>
  <Paragraphs>197</Paragraphs>
  <Slides>41</Slides>
  <Notes>6</Notes>
  <HiddenSlides>14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Equation</vt:lpstr>
      <vt:lpstr>Standards for Measurement</vt:lpstr>
      <vt:lpstr>How long is the candy cane to the correct number of significant figures? </vt:lpstr>
      <vt:lpstr>PowerPoint Presentation</vt:lpstr>
      <vt:lpstr>Metric prefixes</vt:lpstr>
      <vt:lpstr>Metric prefixes again</vt:lpstr>
      <vt:lpstr>PowerPoint Presentation</vt:lpstr>
      <vt:lpstr>Units of Measure</vt:lpstr>
      <vt:lpstr>PowerPoint Presentation</vt:lpstr>
      <vt:lpstr>PowerPoint Presentation</vt:lpstr>
      <vt:lpstr>Dimensional Analysis Mass conversions</vt:lpstr>
      <vt:lpstr>Dimensional Analysis Time conversions</vt:lpstr>
      <vt:lpstr>PowerPoint Presentation</vt:lpstr>
      <vt:lpstr>How is a liter related to length measurements? </vt:lpstr>
      <vt:lpstr>Dimensional Analysis Volume conversions</vt:lpstr>
      <vt:lpstr>Dimensional Analysis Volume conversions</vt:lpstr>
      <vt:lpstr>How do the temperature scales compare? </vt:lpstr>
      <vt:lpstr>Example – Temperature Conversions</vt:lpstr>
      <vt:lpstr>Example – Temperature Conversions</vt:lpstr>
      <vt:lpstr>Example – Temperature Conversions</vt:lpstr>
      <vt:lpstr>Dimensional Analysis Percent concept</vt:lpstr>
      <vt:lpstr>Dimensional Analysis Percent concept</vt:lpstr>
      <vt:lpstr>Dimensional Analysis Parts per million</vt:lpstr>
      <vt:lpstr>PowerPoint Presentation</vt:lpstr>
      <vt:lpstr>Which cube has the greater density?</vt:lpstr>
      <vt:lpstr>Which cube has the greater density?</vt:lpstr>
      <vt:lpstr>Dimensional Analysis Density</vt:lpstr>
      <vt:lpstr>Dimensional Analysis Density</vt:lpstr>
      <vt:lpstr>Examples</vt:lpstr>
      <vt:lpstr>PowerPoint Presentation</vt:lpstr>
      <vt:lpstr>PowerPoint Presentation</vt:lpstr>
      <vt:lpstr>Useful Conversion Factors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Percentage</vt:lpstr>
      <vt:lpstr>Percentage (cont.)</vt:lpstr>
      <vt:lpstr>PowerPoint Presentation</vt:lpstr>
      <vt:lpstr>Squared units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Standards for Measurement</dc:title>
  <cp:keywords>measurements;metric system;dimensional analysis;density</cp:keywords>
  <cp:lastModifiedBy>Vances</cp:lastModifiedBy>
  <cp:revision>42</cp:revision>
  <dcterms:created xsi:type="dcterms:W3CDTF">2008-08-27T02:57:05Z</dcterms:created>
  <dcterms:modified xsi:type="dcterms:W3CDTF">2013-01-11T05:30:45Z</dcterms:modified>
</cp:coreProperties>
</file>